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87" r:id="rId13"/>
    <p:sldId id="286" r:id="rId14"/>
    <p:sldId id="269" r:id="rId15"/>
    <p:sldId id="289" r:id="rId16"/>
    <p:sldId id="271" r:id="rId17"/>
    <p:sldId id="270" r:id="rId18"/>
    <p:sldId id="291" r:id="rId19"/>
    <p:sldId id="290" r:id="rId20"/>
    <p:sldId id="274" r:id="rId21"/>
    <p:sldId id="292" r:id="rId22"/>
    <p:sldId id="293" r:id="rId23"/>
    <p:sldId id="273"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LAEMmLGPdI4?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3Q0HK1-QDtM?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ZJCthrlK8W0?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2616441-91AD-4518-BC66-AFE5B2536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Lord God, Good Shepherd, by the leading of your Spirit, help us to listen for your voice and follow in your paths all the days of our lives; in Jesus’ name.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‘Very truly, I tell you, anyone who does not enter the sheepfold by the gate but climbs in by another way is a thief and a bandit. The one who enters by the gate is the shepherd of the sheep. The gatekeeper opens the gate for him, and the sheep hear his voice. He calls his own sheep by name and leads them out. When he has brought out all his own, he goes ahead of them, and the sheep follow him because they know his voice.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They will not follow a stranger, but they will run from him because they do not know the voice of strangers.’ Jesus used this figure of speech with them, but they did not understand what he was saying to them.</a:t>
            </a:r>
          </a:p>
          <a:p>
            <a:pPr marL="0" indent="0" algn="just">
              <a:lnSpc>
                <a:spcPts val="3700"/>
              </a:lnSpc>
              <a:spcBef>
                <a:spcPts val="0"/>
              </a:spcBef>
              <a:buNone/>
            </a:pPr>
            <a:endParaRPr lang="en-US" dirty="0"/>
          </a:p>
          <a:p>
            <a:pPr marL="0" indent="0" algn="just">
              <a:lnSpc>
                <a:spcPts val="3700"/>
              </a:lnSpc>
              <a:spcBef>
                <a:spcPts val="0"/>
              </a:spcBef>
              <a:buNone/>
            </a:pPr>
            <a:r>
              <a:rPr lang="en-US" dirty="0"/>
              <a:t>So again Jesus said to them, ‘Very truly, I tell you, I am the gate for the sheep. All who came before me are thieves and bandits; but the sheep did not listen to them. I am the gate.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4200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Whoever enters by me will be saved, and will come in and go out and find pasture. The thief comes only to steal and kill and destroy. I came that they may have life, and have it abundantly.</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237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50628E3A-3A15-4D01-BA30-36A2D1D74352}"/>
              </a:ext>
            </a:extLst>
          </p:cNvPr>
          <p:cNvSpPr/>
          <p:nvPr/>
        </p:nvSpPr>
        <p:spPr>
          <a:xfrm>
            <a:off x="838200" y="5193360"/>
            <a:ext cx="10515599" cy="1017458"/>
          </a:xfrm>
          <a:prstGeom prst="rect">
            <a:avLst/>
          </a:prstGeom>
          <a:solidFill>
            <a:schemeClr val="bg1">
              <a:alpha val="70000"/>
            </a:schemeClr>
          </a:solidFill>
        </p:spPr>
        <p:txBody>
          <a:bodyPr wrap="square">
            <a:spAutoFit/>
          </a:bodyPr>
          <a:lstStyle/>
          <a:p>
            <a:pPr algn="ctr">
              <a:lnSpc>
                <a:spcPts val="3700"/>
              </a:lnSpc>
            </a:pPr>
            <a:r>
              <a:rPr lang="en-US" sz="2800" dirty="0"/>
              <a:t>*Find a place and lay down your stone, your distractions,</a:t>
            </a:r>
          </a:p>
          <a:p>
            <a:pPr algn="ctr">
              <a:lnSpc>
                <a:spcPts val="3700"/>
              </a:lnSpc>
            </a:pPr>
            <a:r>
              <a:rPr lang="en-US" sz="2800" dirty="0"/>
              <a:t>into God’s keeping now.*</a:t>
            </a:r>
          </a:p>
        </p:txBody>
      </p:sp>
    </p:spTree>
    <p:extLst>
      <p:ext uri="{BB962C8B-B14F-4D97-AF65-F5344CB8AC3E}">
        <p14:creationId xmlns:p14="http://schemas.microsoft.com/office/powerpoint/2010/main" val="291160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GOD IS CALLING THROUGH THE WHISPER</a:t>
            </a:r>
          </a:p>
          <a:p>
            <a:pPr marL="0" indent="0" algn="ctr">
              <a:lnSpc>
                <a:spcPct val="150000"/>
              </a:lnSpc>
              <a:spcBef>
                <a:spcPts val="0"/>
              </a:spcBef>
              <a:buNone/>
            </a:pPr>
            <a:r>
              <a:rPr lang="en-US" dirty="0"/>
              <a:t>Glory to God #410</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5" name="Online Media 4" title="&quot;God Is Calling Through The Whisper&quot; (W ZLOBIE LEZY)">
            <a:hlinkClick r:id="" action="ppaction://media"/>
            <a:extLst>
              <a:ext uri="{FF2B5EF4-FFF2-40B4-BE49-F238E27FC236}">
                <a16:creationId xmlns:a16="http://schemas.microsoft.com/office/drawing/2014/main" id="{078C4B69-A017-4A8A-A636-DD6855A47AB1}"/>
              </a:ext>
            </a:extLst>
          </p:cNvPr>
          <p:cNvPicPr>
            <a:picLocks noRot="1" noChangeAspect="1"/>
          </p:cNvPicPr>
          <p:nvPr>
            <a:videoFile r:link="rId1"/>
          </p:nvPr>
        </p:nvPicPr>
        <p:blipFill>
          <a:blip r:embed="rId3"/>
          <a:stretch>
            <a:fillRect/>
          </a:stretch>
        </p:blipFill>
        <p:spPr>
          <a:xfrm>
            <a:off x="838200" y="1335388"/>
            <a:ext cx="7443952" cy="4187223"/>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who exists without bounds or limits, you call us to confidently live the same way, but fears and worries about scarcity and discomfort slow us, even stop us. In this Easter season especially, help us remember the ways our risen Christ lived - fully trusting in you, undaunted by the unknown. Grant us a measure </a:t>
            </a:r>
            <a:r>
              <a:rPr lang="en-US"/>
              <a:t>of courage </a:t>
            </a:r>
            <a:r>
              <a:rPr lang="en-US" dirty="0"/>
              <a:t>each day, that we might live and love more expansively than we did the day before.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when challenges are in front of us, too often we doubt our ability to lean into them or find the emotions bigger than we think we can bear. We forget that we are not solitary beings, but are surrounded by clouds of witnesses who have trod similar paths, seen similar difficulties, carried similar burdens. Most of all we forget that you go with us, calling us into what is next, beckoning as one who goes before us, behind us, and alongside us. Help us to remember your presence which never leaves us alone.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1841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we pray your tangible, clear presence with all who know fear, with all who seek health, with all who will die, with all who feel lost, with those whose tears have run dry and those whose tears will not stop. Send your Spirit of comfort upon all those facing days and nights which feel difficult and heavy and long, we pray, that they might experience peace.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825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As you come to him, a living stone rejected by [humans] but in the sight of God chosen and precious, you yourselves like living stones are being built up as a spiritual house, to be a holy priesthood, to offer spiritual sacrifices acceptable to God through Jesus Christ. For it stands in Scripture:</a:t>
            </a:r>
          </a:p>
          <a:p>
            <a:pPr marL="0" indent="0" algn="just">
              <a:lnSpc>
                <a:spcPts val="3700"/>
              </a:lnSpc>
              <a:spcBef>
                <a:spcPts val="0"/>
              </a:spcBef>
              <a:buNone/>
            </a:pPr>
            <a:endParaRPr lang="en-US" dirty="0"/>
          </a:p>
          <a:p>
            <a:pPr marL="0" indent="0" algn="just">
              <a:lnSpc>
                <a:spcPts val="3700"/>
              </a:lnSpc>
              <a:spcBef>
                <a:spcPts val="0"/>
              </a:spcBef>
              <a:buNone/>
            </a:pPr>
            <a:r>
              <a:rPr lang="en-US" dirty="0"/>
              <a:t>“Behold, I am laying in Zion a stone,</a:t>
            </a:r>
          </a:p>
          <a:p>
            <a:pPr marL="0" indent="0" algn="just">
              <a:lnSpc>
                <a:spcPts val="3700"/>
              </a:lnSpc>
              <a:spcBef>
                <a:spcPts val="0"/>
              </a:spcBef>
              <a:buNone/>
            </a:pPr>
            <a:r>
              <a:rPr lang="en-US" dirty="0"/>
              <a:t>    a cornerstone chosen and precious,</a:t>
            </a:r>
          </a:p>
          <a:p>
            <a:pPr marL="0" indent="0" algn="just">
              <a:lnSpc>
                <a:spcPts val="3700"/>
              </a:lnSpc>
              <a:spcBef>
                <a:spcPts val="0"/>
              </a:spcBef>
              <a:buNone/>
            </a:pPr>
            <a:r>
              <a:rPr lang="en-US" dirty="0"/>
              <a:t>and whoever believes in him will not be put to shame.”</a:t>
            </a:r>
          </a:p>
          <a:p>
            <a:pPr marL="0" indent="0" algn="r">
              <a:lnSpc>
                <a:spcPts val="3700"/>
              </a:lnSpc>
              <a:spcBef>
                <a:spcPts val="0"/>
              </a:spcBef>
              <a:buNone/>
            </a:pPr>
            <a:r>
              <a:rPr lang="en-US" dirty="0"/>
              <a:t>1 Peter 2:4-6, </a:t>
            </a:r>
            <a:r>
              <a:rPr lang="en-US" dirty="0" err="1"/>
              <a:t>ESV</a:t>
            </a:r>
            <a:endParaRPr lang="en-US" dirty="0"/>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build walls around us to create the sense of safety: personal safety, emotional protection, financial security. The Good Shepherd, however, only allows us to stay behind those walls for a short time; he calls us out, one by one, knowing we can only experience abundant life once we go beyond the walls and into the green pastures. In gratitude for that promise of abundance,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600" dirty="0"/>
              <a:t>INVITATION TO COMMUNION &amp; THE GREAT THANKSGIVING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 Lord be with you!</a:t>
            </a:r>
            <a:endParaRPr lang="en-US" b="1" dirty="0"/>
          </a:p>
          <a:p>
            <a:pPr marL="0" indent="0" algn="just">
              <a:lnSpc>
                <a:spcPts val="3700"/>
              </a:lnSpc>
              <a:spcBef>
                <a:spcPts val="0"/>
              </a:spcBef>
              <a:buNone/>
            </a:pPr>
            <a:r>
              <a:rPr lang="en-US" b="1" dirty="0"/>
              <a:t>And also with you.</a:t>
            </a:r>
          </a:p>
          <a:p>
            <a:pPr marL="0" indent="0" algn="just">
              <a:lnSpc>
                <a:spcPts val="3700"/>
              </a:lnSpc>
              <a:spcBef>
                <a:spcPts val="0"/>
              </a:spcBef>
              <a:buNone/>
            </a:pPr>
            <a:r>
              <a:rPr lang="en-US" dirty="0"/>
              <a:t>Lift up your hearts.</a:t>
            </a:r>
          </a:p>
          <a:p>
            <a:pPr marL="0" indent="0" algn="just">
              <a:lnSpc>
                <a:spcPts val="3700"/>
              </a:lnSpc>
              <a:spcBef>
                <a:spcPts val="0"/>
              </a:spcBef>
              <a:buNone/>
            </a:pPr>
            <a:r>
              <a:rPr lang="en-US" b="1" dirty="0"/>
              <a:t>We lift them up to the Lord.</a:t>
            </a:r>
          </a:p>
          <a:p>
            <a:pPr marL="0" indent="0" algn="just">
              <a:lnSpc>
                <a:spcPts val="3700"/>
              </a:lnSpc>
              <a:spcBef>
                <a:spcPts val="0"/>
              </a:spcBef>
              <a:buNone/>
            </a:pPr>
            <a:r>
              <a:rPr lang="en-US" dirty="0"/>
              <a:t>Let us give thanks to the Lord our God.</a:t>
            </a:r>
          </a:p>
          <a:p>
            <a:pPr marL="0" indent="0" algn="just">
              <a:lnSpc>
                <a:spcPts val="3700"/>
              </a:lnSpc>
              <a:spcBef>
                <a:spcPts val="0"/>
              </a:spcBef>
              <a:buNone/>
            </a:pPr>
            <a:r>
              <a:rPr lang="en-US" b="1" dirty="0"/>
              <a:t>It is right to give our thanks and praise.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5397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600" dirty="0"/>
              <a:t>THE GREAT THANKSGIVING (CONT’D)</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buNone/>
            </a:pPr>
            <a:r>
              <a:rPr lang="en-US" dirty="0"/>
              <a:t>…Therefore, we join our voices with all creation and all ages to proclaim the glory of your name:</a:t>
            </a:r>
          </a:p>
          <a:p>
            <a:pPr marL="0" indent="0" algn="just">
              <a:buNone/>
            </a:pPr>
            <a:r>
              <a:rPr lang="en-US" dirty="0"/>
              <a:t> </a:t>
            </a:r>
          </a:p>
          <a:p>
            <a:pPr marL="0" indent="0" algn="just">
              <a:buNone/>
            </a:pPr>
            <a:r>
              <a:rPr lang="en-US" b="1" dirty="0"/>
              <a:t>Holy, holy, holy Lord, God of power and might, heaven and earth are full of your glory. Hosanna in the highest! Blessed is he who comes in the name of the Lord. Hosanna in the highest!</a:t>
            </a:r>
            <a:endParaRPr lang="en-US" dirty="0"/>
          </a:p>
          <a:p>
            <a:pPr marL="0" indent="0">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3059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MY SHEPHERD WILL SUPPLY MY NEED</a:t>
            </a:r>
          </a:p>
          <a:p>
            <a:pPr marL="0" indent="0" algn="ctr">
              <a:lnSpc>
                <a:spcPct val="150000"/>
              </a:lnSpc>
              <a:spcBef>
                <a:spcPts val="0"/>
              </a:spcBef>
              <a:buNone/>
            </a:pPr>
            <a:r>
              <a:rPr lang="en-US" dirty="0"/>
              <a:t>Glory to God #803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5" name="Online Media 4" title="Anonymous 4 - My Shepherd Will Supply My Need">
            <a:hlinkClick r:id="" action="ppaction://media"/>
            <a:extLst>
              <a:ext uri="{FF2B5EF4-FFF2-40B4-BE49-F238E27FC236}">
                <a16:creationId xmlns:a16="http://schemas.microsoft.com/office/drawing/2014/main" id="{CAB1C228-58FB-4DB4-939E-590EB8FE586F}"/>
              </a:ext>
            </a:extLst>
          </p:cNvPr>
          <p:cNvPicPr>
            <a:picLocks noRot="1" noChangeAspect="1"/>
          </p:cNvPicPr>
          <p:nvPr>
            <a:videoFile r:link="rId1"/>
          </p:nvPr>
        </p:nvPicPr>
        <p:blipFill>
          <a:blip r:embed="rId3"/>
          <a:stretch>
            <a:fillRect/>
          </a:stretch>
        </p:blipFill>
        <p:spPr>
          <a:xfrm>
            <a:off x="838200" y="704193"/>
            <a:ext cx="7307317" cy="5476508"/>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Though we find our safety behind walls, the walls of our homes, the walls of our churches, the Good Shepherd will call us out to experience the green pastures that lay beyond stone walls. Go experience the promise of abundant life and to proclaim it to all who will listen. May the Lord bless you and keep you; may the Lord’s face shine upon you and be gracious to you; and may the Lord turn toward you and give you peace.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*In the following four weeks of worship, you are invited to find a stone you can hold, to be included as part of your worship.*</a:t>
            </a:r>
          </a:p>
          <a:p>
            <a:pPr marL="0" indent="0" algn="just">
              <a:lnSpc>
                <a:spcPts val="3700"/>
              </a:lnSpc>
              <a:spcBef>
                <a:spcPts val="0"/>
              </a:spcBef>
              <a:buNone/>
            </a:pPr>
            <a:endParaRPr lang="en-US" dirty="0"/>
          </a:p>
          <a:p>
            <a:pPr marL="0" indent="0" algn="just">
              <a:lnSpc>
                <a:spcPts val="3700"/>
              </a:lnSpc>
              <a:spcBef>
                <a:spcPts val="0"/>
              </a:spcBef>
              <a:buNone/>
            </a:pPr>
            <a:r>
              <a:rPr lang="en-US" dirty="0"/>
              <a:t>As you come to him, a living stone rejected by humans but in the sight of God chosen and precious… </a:t>
            </a:r>
          </a:p>
          <a:p>
            <a:pPr marL="0" indent="0" algn="just">
              <a:lnSpc>
                <a:spcPts val="3700"/>
              </a:lnSpc>
              <a:spcBef>
                <a:spcPts val="0"/>
              </a:spcBef>
              <a:buNone/>
            </a:pPr>
            <a:r>
              <a:rPr lang="en-US" b="1" dirty="0"/>
              <a:t>We, like living stones, are being built up as a spiritual house, to be a holy priesthood, to offer spiritual sacrifices acceptable to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Our lives are oftentimes fast paced and we are called in many different directions that compete for our time, attention, and resources. Too often the noises of our “modern” world inhibit our ability to hear the call from the Good Shepherd, to hear the call of Jesus and how he leads us to be engaged in the world. We choose to remain behind our known walls.</a:t>
            </a:r>
          </a:p>
          <a:p>
            <a:pPr marL="0" indent="0" algn="just">
              <a:lnSpc>
                <a:spcPct val="100000"/>
              </a:lnSpc>
              <a:spcBef>
                <a:spcPts val="0"/>
              </a:spcBef>
              <a:buNone/>
            </a:pPr>
            <a:endParaRPr lang="en-US" sz="1400" dirty="0"/>
          </a:p>
          <a:p>
            <a:pPr marL="0" indent="0" algn="just">
              <a:lnSpc>
                <a:spcPts val="3700"/>
              </a:lnSpc>
              <a:spcBef>
                <a:spcPts val="0"/>
              </a:spcBef>
              <a:buNone/>
            </a:pPr>
            <a:r>
              <a:rPr lang="en-US" dirty="0"/>
              <a:t>*While holding your stone, think about what drowns out or distracts you from hearing the call to follow.*</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We gather together in the presence of our Shepherd God.</a:t>
            </a:r>
          </a:p>
          <a:p>
            <a:pPr marL="0" indent="0" algn="just">
              <a:lnSpc>
                <a:spcPts val="3500"/>
              </a:lnSpc>
              <a:spcBef>
                <a:spcPts val="0"/>
              </a:spcBef>
              <a:buNone/>
            </a:pPr>
            <a:r>
              <a:rPr lang="en-US" b="1" dirty="0"/>
              <a:t>The One who calls us each by name, who restores our souls, and leads us in the way of righteousness.</a:t>
            </a:r>
          </a:p>
          <a:p>
            <a:pPr marL="0" indent="0" algn="just">
              <a:lnSpc>
                <a:spcPts val="3500"/>
              </a:lnSpc>
              <a:spcBef>
                <a:spcPts val="0"/>
              </a:spcBef>
              <a:buNone/>
            </a:pPr>
            <a:r>
              <a:rPr lang="en-US" dirty="0"/>
              <a:t>God’s goodness and love never stop pursuing us.</a:t>
            </a:r>
          </a:p>
          <a:p>
            <a:pPr marL="0" indent="0" algn="just">
              <a:lnSpc>
                <a:spcPts val="3500"/>
              </a:lnSpc>
              <a:spcBef>
                <a:spcPts val="0"/>
              </a:spcBef>
              <a:buNone/>
            </a:pPr>
            <a:r>
              <a:rPr lang="en-US" b="1" dirty="0"/>
              <a:t>This is the God we have come to worship!</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THE KING OF LOVE MY SHEPHERD IS</a:t>
            </a:r>
          </a:p>
          <a:p>
            <a:pPr marL="0" indent="0" algn="ctr">
              <a:lnSpc>
                <a:spcPct val="150000"/>
              </a:lnSpc>
              <a:spcBef>
                <a:spcPts val="0"/>
              </a:spcBef>
              <a:buNone/>
            </a:pPr>
            <a:r>
              <a:rPr lang="en-US" dirty="0"/>
              <a:t>Glory to God #802</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4" name="Online Media 3" title="The King of love my Shepherd is - Wall Street Trinity Church - July 22, 2012">
            <a:hlinkClick r:id="" action="ppaction://media"/>
            <a:extLst>
              <a:ext uri="{FF2B5EF4-FFF2-40B4-BE49-F238E27FC236}">
                <a16:creationId xmlns:a16="http://schemas.microsoft.com/office/drawing/2014/main" id="{04F840B5-08DE-42AB-9EF3-2C5F690DB4C6}"/>
              </a:ext>
            </a:extLst>
          </p:cNvPr>
          <p:cNvPicPr>
            <a:picLocks noRot="1" noChangeAspect="1"/>
          </p:cNvPicPr>
          <p:nvPr>
            <a:videoFile r:link="rId1"/>
          </p:nvPr>
        </p:nvPicPr>
        <p:blipFill>
          <a:blip r:embed="rId3"/>
          <a:stretch>
            <a:fillRect/>
          </a:stretch>
        </p:blipFill>
        <p:spPr>
          <a:xfrm>
            <a:off x="838200" y="704193"/>
            <a:ext cx="7302330" cy="5472770"/>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Lord, have mercy on us. We talk about love, but our actions betray us. We talk about love, but we neglect the poor. We talk about love, but we fail to love one another. Lord, have mercy on us. Forgive us, and abide in us by the power of your Spirit so that our lives may show our love for Jesus Christ, in whose body we live and in whose name we pray.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08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1660</Words>
  <Application>Microsoft Office PowerPoint</Application>
  <PresentationFormat>Widescreen</PresentationFormat>
  <Paragraphs>86</Paragraphs>
  <Slides>25</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123</cp:revision>
  <dcterms:created xsi:type="dcterms:W3CDTF">2020-03-20T15:18:29Z</dcterms:created>
  <dcterms:modified xsi:type="dcterms:W3CDTF">2020-04-01T23:12:34Z</dcterms:modified>
</cp:coreProperties>
</file>