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7"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Wt5HmvHLUsY?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vd5Wu0k3Ku4?start=17&amp;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GK0I9vj2Ql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9219F2-DD09-4B2C-9237-79615907F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of all who doubt and believe, by the gift of your Spirit enable us to hear with our ears, to see with our eyes, and to touch with our hands your Word of life - Jesus Christ - our Lord and our God.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20:19-31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When it was evening on that day, the first day of the week, and the doors of the house where the disciples had met were locked for fear of the Jews, Jesus came and stood among them and said, ‘Peace be with you.’ After he said this, he showed them his hands and his side. Then the disciples rejoiced when they saw the Lord. Jesus said to them again, ‘Peace be with you. As the Father has sent me, so I send you.’ When he had said this, he breathed on them and said to them, ‘Receive the Holy Spirit.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20:19-31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If you forgive the sins of any, they are forgiven them; if you retain the sins of any, they are retained.’</a:t>
            </a:r>
          </a:p>
          <a:p>
            <a:pPr marL="0" indent="0" algn="just">
              <a:lnSpc>
                <a:spcPts val="3700"/>
              </a:lnSpc>
              <a:spcBef>
                <a:spcPts val="0"/>
              </a:spcBef>
              <a:buNone/>
            </a:pPr>
            <a:endParaRPr lang="en-US" dirty="0"/>
          </a:p>
          <a:p>
            <a:pPr marL="0" indent="0" algn="just">
              <a:lnSpc>
                <a:spcPts val="3700"/>
              </a:lnSpc>
              <a:spcBef>
                <a:spcPts val="0"/>
              </a:spcBef>
              <a:buNone/>
            </a:pPr>
            <a:r>
              <a:rPr lang="en-US" dirty="0"/>
              <a:t>But Thomas (who was called the Twin), one of the twelve, was not with them when Jesus came. So the other disciples told him, ‘We have seen the Lord.’ But he said to them, ‘Unless I see the mark of the nails in his hands, and put my finger in the mark of the nails and my hand in his side, I will not believe.’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9210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20:19-31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A week later his disciples were again in the house, and Thomas was with them. Although the doors were shut, Jesus came and stood among them and said, ‘Peace be with you.’ Then he said to Thomas, ‘Put your finger here and see my hands. Reach out your hand and put it in my side. Do not doubt but believe.’ Thomas answered him, ‘My Lord and my God!’ Jesus said to him, ‘Have you believed because you have seen me? Blessed are those who have not seen and yet have come to believe.’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7387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THAT EASTER DAY WITH JOY WAS BRIGHT</a:t>
            </a:r>
          </a:p>
          <a:p>
            <a:pPr marL="0" indent="0" algn="ctr">
              <a:lnSpc>
                <a:spcPct val="150000"/>
              </a:lnSpc>
              <a:spcBef>
                <a:spcPts val="0"/>
              </a:spcBef>
              <a:buNone/>
            </a:pPr>
            <a:r>
              <a:rPr lang="en-US" dirty="0"/>
              <a:t>Glory to God #254</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4" name="Online Media 3" title="That Easter Day with Joy was Bright (PUER NOBIS NASCITUR)">
            <a:hlinkClick r:id="" action="ppaction://media"/>
            <a:extLst>
              <a:ext uri="{FF2B5EF4-FFF2-40B4-BE49-F238E27FC236}">
                <a16:creationId xmlns:a16="http://schemas.microsoft.com/office/drawing/2014/main" id="{4D2B1E49-5C8C-492B-840D-0FF3DCF84EC8}"/>
              </a:ext>
            </a:extLst>
          </p:cNvPr>
          <p:cNvPicPr>
            <a:picLocks noRot="1" noChangeAspect="1"/>
          </p:cNvPicPr>
          <p:nvPr>
            <a:videoFile r:link="rId1"/>
          </p:nvPr>
        </p:nvPicPr>
        <p:blipFill>
          <a:blip r:embed="rId3"/>
          <a:stretch>
            <a:fillRect/>
          </a:stretch>
        </p:blipFill>
        <p:spPr>
          <a:xfrm>
            <a:off x="838200" y="1196592"/>
            <a:ext cx="7937451" cy="4464816"/>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of mercy, we are afraid. We are afraid for our loved ones, for our neighbors and our communities, our nation and all nations, for ourselves. Help us to honor the feeling of fear without becoming paralyzed by it, without becoming hardened, without turning inward because of it. In life and in death we belong to you, made certain by Jesus’ resurrection, so fresh in our minds. Send your Spirit to fill us with courage that is bigger than fear, that we might be holders and carriers and sharers of hope in you.</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of tenderness, we pray your presence with healthcare workers who have seen and who have experienced painful and haunting things in the midst of their struggles to be restorers of health. Comfort them in their grief as you comfort all who have been touched by death, which comes in many forms. Give us the strength to be those upon whom they can lean, to be those who can listen.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04124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of green things, around us the world still shows signs of life as it has done spring after spring for millennia. Open our eyes that we might receive the miracle of small, new leaves, the miracle of the flight of birds and butterflies, the miracle of kindnesses in small gestures. May we see the evidences of goodness and, even more so, may we be the evidence of goodness, we pray. We ask all of these things through Christ, who taught us to pray, saying: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9408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Come to him, a living stone, though rejected by mortals yet chosen and precious in God’s sight, and like living stones, let yourselves be built into a spiritual house, to be a holy priesthood, to offer spiritual sacrifices acceptable to God through Jesus Christ. For it stands in scripture:</a:t>
            </a:r>
          </a:p>
          <a:p>
            <a:pPr marL="0" indent="0">
              <a:lnSpc>
                <a:spcPts val="3700"/>
              </a:lnSpc>
              <a:spcBef>
                <a:spcPts val="0"/>
              </a:spcBef>
              <a:buNone/>
            </a:pPr>
            <a:r>
              <a:rPr lang="en-US" dirty="0"/>
              <a:t> </a:t>
            </a:r>
          </a:p>
          <a:p>
            <a:pPr marL="0" indent="0">
              <a:lnSpc>
                <a:spcPts val="3700"/>
              </a:lnSpc>
              <a:spcBef>
                <a:spcPts val="0"/>
              </a:spcBef>
              <a:buNone/>
            </a:pPr>
            <a:r>
              <a:rPr lang="en-US" dirty="0"/>
              <a:t>“See, I am laying in Zion a stone,</a:t>
            </a:r>
          </a:p>
          <a:p>
            <a:pPr marL="0" indent="0">
              <a:lnSpc>
                <a:spcPts val="3700"/>
              </a:lnSpc>
              <a:spcBef>
                <a:spcPts val="0"/>
              </a:spcBef>
              <a:buNone/>
            </a:pPr>
            <a:r>
              <a:rPr lang="en-US" dirty="0"/>
              <a:t>    a cornerstone chosen and precious;</a:t>
            </a:r>
          </a:p>
          <a:p>
            <a:pPr marL="0" indent="0">
              <a:lnSpc>
                <a:spcPts val="3700"/>
              </a:lnSpc>
              <a:spcBef>
                <a:spcPts val="0"/>
              </a:spcBef>
              <a:buNone/>
            </a:pPr>
            <a:r>
              <a:rPr lang="en-US" dirty="0"/>
              <a:t>and whoever believes in him will not be put to shame.”</a:t>
            </a:r>
          </a:p>
          <a:p>
            <a:pPr marL="0" indent="0" algn="r">
              <a:lnSpc>
                <a:spcPts val="3700"/>
              </a:lnSpc>
              <a:spcBef>
                <a:spcPts val="0"/>
              </a:spcBef>
              <a:buNone/>
            </a:pPr>
            <a:r>
              <a:rPr lang="en-US" dirty="0"/>
              <a:t>1 Peter 2:4-6, </a:t>
            </a:r>
            <a:r>
              <a:rPr lang="en-US" dirty="0" err="1"/>
              <a:t>NRSV</a:t>
            </a:r>
            <a:endParaRPr lang="en-US" dirty="0"/>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Thomas found himself weighed down by doubt. He insisted on proof before he could believe. Sometimes we experience the same doubt when given the opportunity to make our offering. We question what expenses might come our way and whether we can afford to be generous. We ask how the money will be used and whether it will make a difference. You are invited to set aside the weight of those doubts and experience the joy of trusting in the goodness of the Lord to sustain us.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 WALK BY FAITH AND NOT BY SIGHT</a:t>
            </a:r>
          </a:p>
          <a:p>
            <a:pPr marL="0" indent="0" algn="ctr">
              <a:lnSpc>
                <a:spcPct val="150000"/>
              </a:lnSpc>
              <a:spcBef>
                <a:spcPts val="0"/>
              </a:spcBef>
              <a:buNone/>
            </a:pPr>
            <a:r>
              <a:rPr lang="en-US" dirty="0"/>
              <a:t>Glory to God #817</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2" name="Online Media 1" title="We Walk by Faith and Not by Sight">
            <a:hlinkClick r:id="" action="ppaction://media"/>
            <a:extLst>
              <a:ext uri="{FF2B5EF4-FFF2-40B4-BE49-F238E27FC236}">
                <a16:creationId xmlns:a16="http://schemas.microsoft.com/office/drawing/2014/main" id="{7724DE16-1CF9-4105-8DA8-20DF0CEC6A35}"/>
              </a:ext>
            </a:extLst>
          </p:cNvPr>
          <p:cNvPicPr>
            <a:picLocks noRot="1" noChangeAspect="1"/>
          </p:cNvPicPr>
          <p:nvPr>
            <a:videoFile r:link="rId1"/>
          </p:nvPr>
        </p:nvPicPr>
        <p:blipFill>
          <a:blip r:embed="rId3"/>
          <a:stretch>
            <a:fillRect/>
          </a:stretch>
        </p:blipFill>
        <p:spPr>
          <a:xfrm>
            <a:off x="838200" y="1290145"/>
            <a:ext cx="7604818" cy="4277710"/>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 world is full of Doubting </a:t>
            </a:r>
            <a:r>
              <a:rPr lang="en-US" dirty="0" err="1"/>
              <a:t>Thomases</a:t>
            </a:r>
            <a:r>
              <a:rPr lang="en-US" dirty="0"/>
              <a:t>. Know that this is a weighty burden they carry. Your call is to help share the load, not because you have all the answers, but because you are willing to struggle with them over the questions. Go in confidence that you are loved by God, covered by the grace of our Lord, Jesus Christ, and empowered by the Holy Spirit.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*In these next six weeks of worship, you are invited to find a stone you can hold, to be included as part of your worship.*</a:t>
            </a:r>
          </a:p>
          <a:p>
            <a:pPr marL="0" indent="0" algn="just">
              <a:lnSpc>
                <a:spcPts val="3700"/>
              </a:lnSpc>
              <a:spcBef>
                <a:spcPts val="0"/>
              </a:spcBef>
              <a:buNone/>
            </a:pPr>
            <a:endParaRPr lang="en-US" dirty="0"/>
          </a:p>
          <a:p>
            <a:pPr marL="0" indent="0" algn="just">
              <a:lnSpc>
                <a:spcPts val="3700"/>
              </a:lnSpc>
              <a:spcBef>
                <a:spcPts val="0"/>
              </a:spcBef>
              <a:buNone/>
            </a:pPr>
            <a:r>
              <a:rPr lang="en-US" dirty="0"/>
              <a:t>Come to him, a living stone, though rejected by mortals yet chosen and precious in God’s sight.</a:t>
            </a:r>
          </a:p>
          <a:p>
            <a:pPr marL="0" indent="0" algn="just">
              <a:lnSpc>
                <a:spcPts val="3700"/>
              </a:lnSpc>
              <a:spcBef>
                <a:spcPts val="0"/>
              </a:spcBef>
              <a:buNone/>
            </a:pPr>
            <a:r>
              <a:rPr lang="en-US" b="1" dirty="0"/>
              <a:t>Like living stones, let us be built into a spiritual house; a holy priesthood.</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Doubt is natural part of faith. It helps us to deepen our relationship with God and encourages us to ask “hard” questions. What can weigh us down and become a barrier is the fear that we carry. We often become immobilized by our fear and are unable to perceive Christ’s movement in our life.</a:t>
            </a:r>
          </a:p>
          <a:p>
            <a:pPr marL="0" indent="0" algn="just">
              <a:lnSpc>
                <a:spcPts val="3700"/>
              </a:lnSpc>
              <a:spcBef>
                <a:spcPts val="0"/>
              </a:spcBef>
              <a:buNone/>
            </a:pPr>
            <a:endParaRPr lang="en-US" dirty="0"/>
          </a:p>
          <a:p>
            <a:pPr marL="0" indent="0" algn="just">
              <a:lnSpc>
                <a:spcPts val="3700"/>
              </a:lnSpc>
              <a:spcBef>
                <a:spcPts val="0"/>
              </a:spcBef>
              <a:buNone/>
            </a:pPr>
            <a:r>
              <a:rPr lang="en-US" dirty="0"/>
              <a:t>*While holding your stone, think about those times in your life you have let fear be your guide.*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Let us rejoice! The risen Christ is among us and greets us with the message of Peace!</a:t>
            </a:r>
          </a:p>
          <a:p>
            <a:pPr marL="0" indent="0" algn="just">
              <a:lnSpc>
                <a:spcPts val="3500"/>
              </a:lnSpc>
              <a:spcBef>
                <a:spcPts val="0"/>
              </a:spcBef>
              <a:buNone/>
            </a:pPr>
            <a:r>
              <a:rPr lang="en-US" b="1" dirty="0"/>
              <a:t>Like the disciples, we rejoice at the good news! Like the disciples, we also have our doubts.</a:t>
            </a:r>
            <a:endParaRPr lang="en-US" dirty="0"/>
          </a:p>
          <a:p>
            <a:pPr marL="0" indent="0" algn="just">
              <a:lnSpc>
                <a:spcPts val="3500"/>
              </a:lnSpc>
              <a:spcBef>
                <a:spcPts val="0"/>
              </a:spcBef>
              <a:buNone/>
            </a:pPr>
            <a:r>
              <a:rPr lang="en-US" dirty="0"/>
              <a:t>Jesus said, “Blessed are those who have not seen and yet have come to believe.”</a:t>
            </a:r>
          </a:p>
          <a:p>
            <a:pPr marL="0" indent="0" algn="just">
              <a:lnSpc>
                <a:spcPts val="3500"/>
              </a:lnSpc>
              <a:spcBef>
                <a:spcPts val="0"/>
              </a:spcBef>
              <a:buNone/>
            </a:pPr>
            <a:r>
              <a:rPr lang="en-US" b="1" dirty="0"/>
              <a:t>Open our hearts, O God, so that we too may have faith and not feel weighed down by our doubt!</a:t>
            </a:r>
            <a:endParaRPr lang="en-US" dirty="0"/>
          </a:p>
          <a:p>
            <a:pPr marL="0" indent="0" algn="just">
              <a:lnSpc>
                <a:spcPts val="3500"/>
              </a:lnSpc>
              <a:spcBef>
                <a:spcPts val="0"/>
              </a:spcBef>
              <a:buNone/>
            </a:pPr>
            <a:r>
              <a:rPr lang="en-US" dirty="0"/>
              <a:t>The risen Christ invites us to receive the Holy Spirit and to share the Good News. </a:t>
            </a:r>
          </a:p>
          <a:p>
            <a:pPr marL="0" indent="0" algn="just">
              <a:lnSpc>
                <a:spcPts val="3500"/>
              </a:lnSpc>
              <a:spcBef>
                <a:spcPts val="0"/>
              </a:spcBef>
              <a:buNone/>
            </a:pPr>
            <a:r>
              <a:rPr lang="en-US" b="1" dirty="0"/>
              <a:t>Let us be filled with the spirit and embrace the peace of Christ.</a:t>
            </a:r>
            <a:r>
              <a:rPr lang="en-US" dirty="0"/>
              <a:t> </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THINE IS THE GLORY</a:t>
            </a:r>
          </a:p>
          <a:p>
            <a:pPr marL="0" indent="0" algn="ctr">
              <a:lnSpc>
                <a:spcPct val="150000"/>
              </a:lnSpc>
              <a:spcBef>
                <a:spcPts val="0"/>
              </a:spcBef>
              <a:buNone/>
            </a:pPr>
            <a:r>
              <a:rPr lang="en-US" dirty="0"/>
              <a:t>Glory to God #238</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7" name="Online Media 6" title="Thine is the Glory">
            <a:hlinkClick r:id="" action="ppaction://media"/>
            <a:extLst>
              <a:ext uri="{FF2B5EF4-FFF2-40B4-BE49-F238E27FC236}">
                <a16:creationId xmlns:a16="http://schemas.microsoft.com/office/drawing/2014/main" id="{2EC4E729-BC9B-4224-9D2E-ABBD3E4CAFB8}"/>
              </a:ext>
            </a:extLst>
          </p:cNvPr>
          <p:cNvPicPr>
            <a:picLocks noRot="1" noChangeAspect="1"/>
          </p:cNvPicPr>
          <p:nvPr>
            <a:videoFile r:link="rId1"/>
          </p:nvPr>
        </p:nvPicPr>
        <p:blipFill>
          <a:blip r:embed="rId3"/>
          <a:stretch>
            <a:fillRect/>
          </a:stretch>
        </p:blipFill>
        <p:spPr>
          <a:xfrm>
            <a:off x="921626" y="704193"/>
            <a:ext cx="7297464" cy="5469123"/>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You have shown yourself to us, O God, by Word and Spirit, with signs and wonders, in flesh and blood, yet we still struggle to live and believe the good news of Jesus Christ. Have mercy on us; forgive us. Enter into our lives and cast out our fear so that we may come to trust in you and have life in Jesus’ name. Amen.</a:t>
            </a:r>
            <a:endParaRPr lang="en-US" dirty="0"/>
          </a:p>
          <a:p>
            <a:pPr marL="0" indent="0" algn="just">
              <a:lnSpc>
                <a:spcPct val="100000"/>
              </a:lnSpc>
              <a:spcBef>
                <a:spcPts val="0"/>
              </a:spcBef>
              <a:buNone/>
            </a:pPr>
            <a:endParaRPr lang="en-US" sz="1400" dirty="0"/>
          </a:p>
          <a:p>
            <a:pPr marL="0" indent="0" algn="just">
              <a:lnSpc>
                <a:spcPts val="3700"/>
              </a:lnSpc>
              <a:spcBef>
                <a:spcPts val="0"/>
              </a:spcBef>
              <a:buNone/>
            </a:pPr>
            <a:r>
              <a:rPr lang="en-US" dirty="0"/>
              <a:t>*Find a place and lay down your stone, your fears, into God’s keeping now.*</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08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1679</Words>
  <Application>Microsoft Office PowerPoint</Application>
  <PresentationFormat>Widescreen</PresentationFormat>
  <Paragraphs>77</Paragraphs>
  <Slides>22</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67</cp:revision>
  <dcterms:created xsi:type="dcterms:W3CDTF">2020-03-20T15:18:29Z</dcterms:created>
  <dcterms:modified xsi:type="dcterms:W3CDTF">2020-03-31T21:24:19Z</dcterms:modified>
</cp:coreProperties>
</file>